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sldIdLst>
    <p:sldId id="274" r:id="rId2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F389"/>
    <a:srgbClr val="CBA9E5"/>
    <a:srgbClr val="723577"/>
    <a:srgbClr val="990000"/>
    <a:srgbClr val="006C31"/>
    <a:srgbClr val="BC8FDD"/>
    <a:srgbClr val="57D3FF"/>
    <a:srgbClr val="A4FAD1"/>
    <a:srgbClr val="AC450C"/>
    <a:srgbClr val="6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7" autoAdjust="0"/>
  </p:normalViewPr>
  <p:slideViewPr>
    <p:cSldViewPr>
      <p:cViewPr varScale="1">
        <p:scale>
          <a:sx n="110" d="100"/>
          <a:sy n="110" d="100"/>
        </p:scale>
        <p:origin x="160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317149266799108E-2"/>
          <c:y val="4.3457605975038845E-2"/>
          <c:w val="0.91168285073320088"/>
          <c:h val="0.819959398450678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1326468312898975E-2"/>
                  <c:y val="-8.01678601367527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180669018427106E-3"/>
                  <c:y val="-1.22477260341164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0903345092135526E-3"/>
                  <c:y val="-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29445352147417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897.1</c:v>
                </c:pt>
                <c:pt idx="1">
                  <c:v>526</c:v>
                </c:pt>
                <c:pt idx="2">
                  <c:v>21.3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  <a:tileRect/>
            </a:gra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1.2944535214741685E-2"/>
                  <c:y val="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865686873419245E-16"/>
                  <c:y val="5.34452400911684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311.7</c:v>
                </c:pt>
                <c:pt idx="1">
                  <c:v>155.1</c:v>
                </c:pt>
                <c:pt idx="2">
                  <c:v>14.3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1041200"/>
        <c:axId val="191041984"/>
        <c:axId val="0"/>
      </c:bar3DChart>
      <c:catAx>
        <c:axId val="191041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91041984"/>
        <c:crosses val="autoZero"/>
        <c:auto val="1"/>
        <c:lblAlgn val="ctr"/>
        <c:lblOffset val="100"/>
        <c:noMultiLvlLbl val="0"/>
      </c:catAx>
      <c:valAx>
        <c:axId val="191041984"/>
        <c:scaling>
          <c:orientation val="minMax"/>
          <c:min val="50"/>
        </c:scaling>
        <c:delete val="1"/>
        <c:axPos val="l"/>
        <c:numFmt formatCode="0.0" sourceLinked="1"/>
        <c:majorTickMark val="out"/>
        <c:minorTickMark val="none"/>
        <c:tickLblPos val="nextTo"/>
        <c:crossAx val="191041200"/>
        <c:crosses val="autoZero"/>
        <c:crossBetween val="between"/>
        <c:majorUnit val="150"/>
      </c:valAx>
    </c:plotArea>
    <c:legend>
      <c:legendPos val="b"/>
      <c:legendEntry>
        <c:idx val="0"/>
        <c:txPr>
          <a:bodyPr/>
          <a:lstStyle/>
          <a:p>
            <a:pPr>
              <a:defRPr sz="20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980838010863216"/>
          <c:y val="0.25467201609836781"/>
          <c:w val="0.24060705793138173"/>
          <c:h val="6.4691560092697054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200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8" y="0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31FD9269-0BD3-485B-8273-EEC0A3B61763}" type="datetimeFigureOut">
              <a:rPr lang="ru-RU" smtClean="0"/>
              <a:pPr/>
              <a:t>15.07.2026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1287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8" y="9371287"/>
            <a:ext cx="2918830" cy="49331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FFF1F989-1C83-42C2-A79E-8C9470B5F8C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61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1C5DC1-6182-47C0-AF33-8AC9934E26F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4F9FD-FF75-43D9-BBBD-AEEF479F91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006AA-D804-43EB-B0D3-175C745060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72309-4A16-47C7-8157-063D74C416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E9DADB-70BA-4312-B568-9C7E30CC36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2FB760-1AB2-4CE8-8E0B-E5F6B7F25D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9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0EDD6E-E05B-4657-BC45-93CE83FB67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19F55-6F78-4A25-994D-3F512FBF60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9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A977A2-44B7-4547-807E-B8300AC58F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B6C4F-EFDB-4064-AFC7-9490BBE2A4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7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69B38-96AA-4FA7-9EBF-945D416F30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DE5DB-97FB-4438-8D20-B349F5DFB1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3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9FE5A-0B52-4AFD-A20B-ECA54860B84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0F062-6094-43A7-8C92-5C5EA4DA58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5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5C9C9-613D-4A99-8416-F436E22F79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CD60D-6565-405E-B5C7-51503E6C93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9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6E1B1B-1524-49A1-AF85-43AA81EFE1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B4D7E-120F-4C11-8D45-5B704600A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2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D05F5-886B-4726-90C6-51DF5031FD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91590-9640-4F43-A7B4-B483D6B1B8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18A2D2-FF82-4235-96A0-F6BA9A5792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9372E-7BEB-4505-B4F3-1E5752E048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2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D96EA-A9D5-4B3E-B172-19630498F76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15.07.2026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430646-AF43-453A-B1FD-AC30441198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7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2"/>
            <a:ext cx="7981950" cy="172878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</a:t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Ардатовского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на 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01.05.2026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г., млн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413987433"/>
              </p:ext>
            </p:extLst>
          </p:nvPr>
        </p:nvGraphicFramePr>
        <p:xfrm>
          <a:off x="683568" y="1340768"/>
          <a:ext cx="78488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2668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80">
        <p:fade/>
      </p:transition>
    </mc:Choice>
    <mc:Fallback xmlns="">
      <p:transition spd="med" advTm="6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3507</TotalTime>
  <Words>4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 Структура доходов бюджета  Ардатовского муниципального округа на 01.05.2026 г., млн. рублей                                                                                                                                                                                                                          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доходной части бюджета Шарангского муниципального района  за 2008-2012 годы                                                                                        млн.руб.</dc:title>
  <dc:creator>Домрачева</dc:creator>
  <cp:lastModifiedBy>Татьяна</cp:lastModifiedBy>
  <cp:revision>244</cp:revision>
  <cp:lastPrinted>2024-04-10T11:24:26Z</cp:lastPrinted>
  <dcterms:created xsi:type="dcterms:W3CDTF">2013-01-23T06:06:02Z</dcterms:created>
  <dcterms:modified xsi:type="dcterms:W3CDTF">2026-07-15T12:32:38Z</dcterms:modified>
</cp:coreProperties>
</file>